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0" r:id="rId4"/>
    <p:sldId id="257" r:id="rId5"/>
    <p:sldId id="266" r:id="rId6"/>
    <p:sldId id="258" r:id="rId7"/>
    <p:sldId id="259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8" r:id="rId18"/>
    <p:sldId id="279" r:id="rId19"/>
    <p:sldId id="280" r:id="rId20"/>
    <p:sldId id="275" r:id="rId21"/>
    <p:sldId id="276" r:id="rId22"/>
    <p:sldId id="277" r:id="rId23"/>
    <p:sldId id="273" r:id="rId24"/>
    <p:sldId id="274" r:id="rId25"/>
    <p:sldId id="286" r:id="rId26"/>
    <p:sldId id="26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70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76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40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23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43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98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56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67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563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49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9462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72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4340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622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148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92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B4BA8-B8E7-422D-8CD6-C1D064A6C77F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1D1EB0-9B3E-4086-886C-7E04463AEB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47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5781" y="193965"/>
            <a:ext cx="9144000" cy="2547443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инновационных образовательных технологий с целью совершенствования системы психолого-педагогического сопровождения обучающихся с нарушенным слухом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upload-1ea6d5d5724ca2cef6f86e49c4cece1e.hb.bizmrg.com/iblock/411/411112d8bdec45ec8c006b76c6eb1e7a/56f2641903e5b6054b9b4315f31ad8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747" y="2650836"/>
            <a:ext cx="6860759" cy="359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21527" y="6246668"/>
            <a:ext cx="8100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ГКОУ школа-интернат №2 г. Армавира.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https://mail.yandex.ru/message_part/%D0%AD%D0%BC%D0%B1%D0%BB%D0%B5%D0%BC%D0%B0+%D1%88%D0%BA%D0%BE%D0%BB%D1%8B.jpg?_uid=93332888&amp;name=%D0%AD%D0%BC%D0%B1%D0%BB%D0%B5%D0%BC%D0%B0+%D1%88%D0%BA%D0%BE%D0%BB%D1%8B.jpg&amp;hid=1.2&amp;ids=185210534675618759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mail.yandex.ru/message_part/%D0%AD%D0%BC%D0%B1%D0%BB%D0%B5%D0%BC%D0%B0+%D1%88%D0%BA%D0%BE%D0%BB%D1%8B.jpg?_uid=93332888&amp;name=%D0%AD%D0%BC%D0%B1%D0%BB%D0%B5%D0%BC%D0%B0+%D1%88%D0%BA%D0%BE%D0%BB%D1%8B.jpg&amp;hid=1.2&amp;ids=185210534675618759&amp;no_disposition=y&amp;exif_rotate=y"/>
          <p:cNvSpPr>
            <a:spLocks noChangeAspect="1" noChangeArrowheads="1"/>
          </p:cNvSpPr>
          <p:nvPr/>
        </p:nvSpPr>
        <p:spPr bwMode="auto">
          <a:xfrm>
            <a:off x="307974" y="7937"/>
            <a:ext cx="1322095" cy="132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mail.yandex.ru/message_part/%D0%AD%D0%BC%D0%B1%D0%BB%D0%B5%D0%BC%D0%B0+%D1%88%D0%BA%D0%BE%D0%BB%D1%8B.jpg?_uid=93332888&amp;name=%D0%AD%D0%BC%D0%B1%D0%BB%D0%B5%D0%BC%D0%B0+%D1%88%D0%BA%D0%BE%D0%BB%D1%8B.jpg&amp;hid=1.2&amp;ids=185210534675618759&amp;no_disposition=y&amp;exif_rotate=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6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58" y="116693"/>
            <a:ext cx="1068322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ГКОУ школе-интернате №2 г. Армавира для обучающихся с нарушенным слухом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оптимальных условий для обучения детей в соответствии с их возрастными и индивидуальными особенностями, уровнем речевого и актуального развития, состоянием физического и психического здоровья создана целостная система психолого-педагогического сопровождения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85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Задачами психолого-педагогического сопровождения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являются: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-оказание помощи детям, которые нуждаются в особых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 программах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эмоционально благоприятного климата в педагогическом составе и детском коллективе;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-своевременная диагностика и коррекция нарушений в развитии;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-повышение психологической и педагогической компетентности родителей и учителей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касающихся обучения и воспитания ребенка;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-изучение индивидуальных особенностей детей.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Психолого-педагогическое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обучающихся с нарушенным слухом осуществляется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индивидуальных, групповых и фронтальных занятиях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проводимых специалистами школьного консилиума (педагог-психолог, учитель-дефектолог, социальный педагог), а также на всех этапах урочной и внеурочной учебно-воспитательной деятельности.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Организация коррекционно-развивающего сопровождения обучающихся с нарушенным слухом предполагает включение в деятельность всех участников образовательного процесса: педагогов, обучающихся, родителей.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8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17" r="78"/>
          <a:stretch/>
        </p:blipFill>
        <p:spPr>
          <a:xfrm>
            <a:off x="3020291" y="932418"/>
            <a:ext cx="5015345" cy="46694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5761" y="5601855"/>
            <a:ext cx="9680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20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Аудиометр “</a:t>
            </a:r>
            <a:r>
              <a:rPr lang="en-US" sz="2000" b="1" u="sng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Amplivox</a:t>
            </a:r>
            <a:r>
              <a:rPr lang="ru-RU" sz="20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</a:p>
          <a:p>
            <a:pPr marL="457200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измерения остроты слуха и определения слуховой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чувствительности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звуковым волнам различной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частоты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воздушной проводимости.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9654" y="0"/>
            <a:ext cx="10521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федеральному проекту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Доброшкола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направленного на совершенствование методов обучения детей с инвалидностью, наше учреждение получило современное оборудование для обучения и развития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обучающихся, которое мы активно используем в своей работе.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6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445" y="4849092"/>
            <a:ext cx="98896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доска.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Интерактивная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доска содействует, средствами мультимедиа, в наиболее доступной, привлекательной и игровой форме развитию различных психофизических функций детей, таких как зрительное и слуховое восприятие, внимание, память, словесно-логическое мышление, а также усилению творческой составляющей учебного процесса.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8" b="22354"/>
          <a:stretch/>
        </p:blipFill>
        <p:spPr>
          <a:xfrm>
            <a:off x="1984674" y="108973"/>
            <a:ext cx="5475987" cy="46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2" r="9300"/>
          <a:stretch/>
        </p:blipFill>
        <p:spPr>
          <a:xfrm>
            <a:off x="123091" y="88730"/>
            <a:ext cx="5723793" cy="31476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5709" y="3648808"/>
            <a:ext cx="101469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высших психических функций,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эмоционально-волевой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познавательной сфер; развитие коммуникативно-речевых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навыков; формирование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личностных установок в соответствии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социально-этическими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 и правилами межличностного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взаимодействия; развитие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межличностного общения в группе сверстников на занятиях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развитию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учебно-познавательной деятельности.</a:t>
            </a: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 получения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информации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том числе, на основе ИКТ), способствующих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социальных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компетенций и адаптации в реальных жизненных условиях.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2" t="-332" r="5988" b="1992"/>
          <a:stretch/>
        </p:blipFill>
        <p:spPr>
          <a:xfrm>
            <a:off x="6160050" y="88730"/>
            <a:ext cx="5829728" cy="314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74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6" y="295564"/>
            <a:ext cx="3661641" cy="48821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27055" y="489527"/>
            <a:ext cx="618836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учебно-игровой терминал </a:t>
            </a:r>
            <a:endParaRPr lang="ru-RU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Волшебный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экран”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Данный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учебно-игровой терминал  способствует развитию: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-познавательных способностей (по разделам: природоведение, лексические темы, экономика, единицы измерения, цвет и свет, экология, ночь и небо, времена года, безопасность жизнедеятельности);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-речевому развитию (по разделам: буквы и алфавит, слоги и слова, предложения и понятия, звуковые схемы, признаки и действия, книги, стихи, загадки, неречевые звуки, тренировка воздушной струи);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-развитию общей и мелкой моторики; формированию математических представлений;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-развитию логики; тренировки памяти и мышления; эстетическому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u="sng" dirty="0" smtClean="0"/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73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1" r="283"/>
          <a:stretch/>
        </p:blipFill>
        <p:spPr>
          <a:xfrm>
            <a:off x="2761673" y="0"/>
            <a:ext cx="4904509" cy="48153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489" y="4815314"/>
            <a:ext cx="95022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игры 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Мерсибо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Программно-методический комплекс содержит современный универсальный набор интерактивных дидактических материалов для логопедического кабинета.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 помощью данных развивающих игр развиваем воздушную струю, фонематический слух, неречевой слух, грамматику, слоговую структуру, звукоподражание, связную речь, мелкую и общую моторику, лексику.</a:t>
            </a:r>
          </a:p>
        </p:txBody>
      </p:sp>
    </p:spTree>
    <p:extLst>
      <p:ext uri="{BB962C8B-B14F-4D97-AF65-F5344CB8AC3E}">
        <p14:creationId xmlns:p14="http://schemas.microsoft.com/office/powerpoint/2010/main" val="3383196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575" y="0"/>
            <a:ext cx="6083686" cy="45627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964" y="4562764"/>
            <a:ext cx="116932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Амалтея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Применение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аппаратуры позволяет получить объективную информацию об изменениях физиологических параметров и на основании этого формирует звуковые и визуальные сигналы обратной связи, которые в реальном времени дают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обучающемуся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 о его состоянии.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Использование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“Комфорт” с применением аппаратуры УСО-01,  помогает достичь значительных результатов: в восстановлении ресурсов организма;  в повышении стрессоустойчивости; в обучении и тренировке новых возможностей;  в коррекции логопедических нарушений.</a:t>
            </a:r>
          </a:p>
        </p:txBody>
      </p:sp>
    </p:spTree>
    <p:extLst>
      <p:ext uri="{BB962C8B-B14F-4D97-AF65-F5344CB8AC3E}">
        <p14:creationId xmlns:p14="http://schemas.microsoft.com/office/powerpoint/2010/main" val="2063103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89"/>
          <a:stretch/>
        </p:blipFill>
        <p:spPr>
          <a:xfrm>
            <a:off x="2438400" y="101600"/>
            <a:ext cx="6613238" cy="42654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7164" y="4367068"/>
            <a:ext cx="101507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Речевой калейдоскоп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используется на разных этапах обучения произношению: на этапе постановки звука, в ходе коррекции, дифференциации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автоматизации, т.е. позволяет овладеть не только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произношением отдельных звуков,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 совершенствовать произношение в целом.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программе выделяются 4 группы модулей по своему назначению: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над дыханием и голосом; для работы над звуками речи; для работы над произношением в целом; для развития слухового восприятия и слухового контроля за собственной речью.</a:t>
            </a:r>
          </a:p>
        </p:txBody>
      </p:sp>
    </p:spTree>
    <p:extLst>
      <p:ext uri="{BB962C8B-B14F-4D97-AF65-F5344CB8AC3E}">
        <p14:creationId xmlns:p14="http://schemas.microsoft.com/office/powerpoint/2010/main" val="4273937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16" y="92364"/>
            <a:ext cx="5825067" cy="436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294" y="4581237"/>
            <a:ext cx="100861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VERBOTON G10M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(с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вибростолом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Настольный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специального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предназначен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логопедической реабилитации в кабинете для коррекции всех видов слухового дефекта.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вибростола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содействует развитию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вибротактильного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восприятия, которое имеет первостепенное значение для контроля над голосом и правильной постановкой ударения у детей с глубокой потерей слуха. </a:t>
            </a:r>
          </a:p>
        </p:txBody>
      </p:sp>
    </p:spTree>
    <p:extLst>
      <p:ext uri="{BB962C8B-B14F-4D97-AF65-F5344CB8AC3E}">
        <p14:creationId xmlns:p14="http://schemas.microsoft.com/office/powerpoint/2010/main" val="1966960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 t="28418" r="-3153" b="13401"/>
          <a:stretch/>
        </p:blipFill>
        <p:spPr>
          <a:xfrm>
            <a:off x="2761672" y="295564"/>
            <a:ext cx="5209310" cy="43612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782" y="4867564"/>
            <a:ext cx="97720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Интерактивное умное зеркало.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Интерактивное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умное зеркало, благодаря заложенному разнообразию логопедических игр, возможностям конструктора, видео, аудио-записи и обратной связи, способствует повышению мотивации детей и к качественному выполнению упражнений,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дыхательной гимнастики, дифференциации и автоматизации звуков. </a:t>
            </a:r>
          </a:p>
        </p:txBody>
      </p:sp>
    </p:spTree>
    <p:extLst>
      <p:ext uri="{BB962C8B-B14F-4D97-AF65-F5344CB8AC3E}">
        <p14:creationId xmlns:p14="http://schemas.microsoft.com/office/powerpoint/2010/main" val="2896336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35" y="-8523"/>
            <a:ext cx="98247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используемых нами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сенсомоторного развития детей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организация окружающей среды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отдыха, расслабления и развития.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</a:t>
            </a:r>
          </a:p>
        </p:txBody>
      </p:sp>
      <p:pic>
        <p:nvPicPr>
          <p:cNvPr id="3" name="Рисунок 2" descr="C:\Users\1\AppData\Local\Microsoft\Windows\INetCache\Content.Word\IMG_20221125_1333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2763" y="674255"/>
            <a:ext cx="4977931" cy="4304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74902" y="4978401"/>
            <a:ext cx="88679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Сенсорная комната.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оборудование, установленное  в сенсорной комнате, воздействует на все органы  чувств человека. Сидя на мягких пуфиках, в атмосфере медленно плывущего света, под успокаивающую музыку, вдыхая ароматы лечебных трав, ребенок словно попадает в сказку. </a:t>
            </a:r>
          </a:p>
        </p:txBody>
      </p:sp>
    </p:spTree>
    <p:extLst>
      <p:ext uri="{BB962C8B-B14F-4D97-AF65-F5344CB8AC3E}">
        <p14:creationId xmlns:p14="http://schemas.microsoft.com/office/powerpoint/2010/main" val="2893952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AppData\Local\Microsoft\Windows\INetCache\Content.Word\IMG_20221125_1332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27" y="103021"/>
            <a:ext cx="4273313" cy="442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30618" y="512331"/>
            <a:ext cx="55163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этой комнате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создается ощущение  полной безопасности, комфорта, загадочности, что наилучшим способом способствует установлению спокойных, доверительных отношений между ребенком и специалистом.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 descr="C:\Users\1\AppData\Local\Microsoft\Windows\INetCache\Content.Word\IMG_20230911_12304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2219" y="2235200"/>
            <a:ext cx="4627418" cy="4542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127" y="4530642"/>
            <a:ext cx="71397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Мир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нас наполнен красками, звуками, запахами, вкусами, чувствами. Наиболее  актуальной задачей , которую можно решать с помощью  сенсорной комнаты, является развитие  сенсорных ощущений и на их основе восприятия в целом.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Зрительные ощущения стимулируют различные игры со светооптическими волокнами.</a:t>
            </a:r>
          </a:p>
        </p:txBody>
      </p:sp>
    </p:spTree>
    <p:extLst>
      <p:ext uri="{BB962C8B-B14F-4D97-AF65-F5344CB8AC3E}">
        <p14:creationId xmlns:p14="http://schemas.microsoft.com/office/powerpoint/2010/main" val="3535032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AppData\Local\Microsoft\Windows\INetCache\Content.Word\IMG_20231123_124517.jpg"/>
          <p:cNvPicPr/>
          <p:nvPr/>
        </p:nvPicPr>
        <p:blipFill>
          <a:blip r:embed="rId2" cstate="print"/>
          <a:srcRect l="29237" t="14430" r="5925" b="15279"/>
          <a:stretch>
            <a:fillRect/>
          </a:stretch>
        </p:blipFill>
        <p:spPr bwMode="auto">
          <a:xfrm>
            <a:off x="135458" y="152004"/>
            <a:ext cx="3226578" cy="614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1\AppData\Local\Microsoft\Windows\INetCache\Content.Word\IMG_20231123_124542.jpg"/>
          <p:cNvPicPr/>
          <p:nvPr/>
        </p:nvPicPr>
        <p:blipFill>
          <a:blip r:embed="rId3" cstate="print"/>
          <a:srcRect l="25603" t="21746" r="13729"/>
          <a:stretch>
            <a:fillRect/>
          </a:stretch>
        </p:blipFill>
        <p:spPr bwMode="auto">
          <a:xfrm>
            <a:off x="3456386" y="152004"/>
            <a:ext cx="3323103" cy="614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975575" y="2458539"/>
            <a:ext cx="4911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отдыхать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расслабляться, снимать эмоциональное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 и постигать новое. </a:t>
            </a:r>
          </a:p>
        </p:txBody>
      </p:sp>
    </p:spTree>
    <p:extLst>
      <p:ext uri="{BB962C8B-B14F-4D97-AF65-F5344CB8AC3E}">
        <p14:creationId xmlns:p14="http://schemas.microsoft.com/office/powerpoint/2010/main" val="3615056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AppData\Local\Microsoft\Windows\INetCache\Content.Word\IMG_20221125_13383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267" y="2715065"/>
            <a:ext cx="4733423" cy="405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88427" y="5901949"/>
            <a:ext cx="634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Релаксация, снятие эмоционального  и мышечного  напряжения у обучающихся.</a:t>
            </a:r>
          </a:p>
        </p:txBody>
      </p:sp>
      <p:pic>
        <p:nvPicPr>
          <p:cNvPr id="6" name="Рисунок 5" descr="C:\Users\1\AppData\Local\Microsoft\Windows\INetCache\Content.Word\IMG_90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27" y="58835"/>
            <a:ext cx="4534298" cy="569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862163" y="58835"/>
            <a:ext cx="702915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Упражнения и занятия 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фиброоптическими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нитями: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ymbolMT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способствуют эмоциональному расслаблению;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ymbolMT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развивают воображение, познавательные процессы;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ymbolMT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формирую представление о цвете;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ymbolMT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способствуют развитию зрительного восприятия, формированию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фиксации взора, концентрации внимания, плавного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прослеживания и зрительной координации;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560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AppData\Local\Microsoft\Windows\INetCache\Content.Word\IMG_20221125_1352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8504" y="134911"/>
            <a:ext cx="5214079" cy="51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90114" y="5290278"/>
            <a:ext cx="104631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Развитие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тесно связано с особенностями мира его чувств и переживаний.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«индикатором» состояния  ребенка  и влияют на его познавательные  процессы и поведение, определяя направленность  его внимания, особенности восприятия окружающего мира, логику суждений.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Мальчик с нарушенным слухом слушает неречевые звучания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 водопада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726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AppData\Local\Microsoft\Windows\INetCache\Content.Word\IMG_9100.jpg"/>
          <p:cNvPicPr/>
          <p:nvPr/>
        </p:nvPicPr>
        <p:blipFill rotWithShape="1">
          <a:blip r:embed="rId2" cstate="print"/>
          <a:srcRect t="16706" b="6474"/>
          <a:stretch/>
        </p:blipFill>
        <p:spPr bwMode="auto">
          <a:xfrm>
            <a:off x="90401" y="2514848"/>
            <a:ext cx="4516883" cy="423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69456" y="168812"/>
            <a:ext cx="89130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  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Песочная терапия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снять  эмоциональное напряжение.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стабилизируют эмоциональное состояние детей, развивают тактильно-кинестетическую чувствительность и мелкую моторику рук, учат ребенка прислушиваться к себе и проговаривать свои ощущения.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А это способствует развитию речи, произвольного внимания и памяти.</a:t>
            </a:r>
          </a:p>
          <a:p>
            <a:r>
              <a:rPr lang="ru-RU" sz="1600" dirty="0"/>
              <a:t> </a:t>
            </a:r>
          </a:p>
          <a:p>
            <a:r>
              <a:rPr lang="ru-RU" sz="1600" dirty="0"/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5" r="13567"/>
          <a:stretch/>
        </p:blipFill>
        <p:spPr>
          <a:xfrm rot="5400000">
            <a:off x="7496407" y="2198337"/>
            <a:ext cx="4420692" cy="468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54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33"/>
          <a:stretch/>
        </p:blipFill>
        <p:spPr>
          <a:xfrm>
            <a:off x="0" y="0"/>
            <a:ext cx="8319541" cy="4808695"/>
          </a:xfrm>
          <a:prstGeom prst="rect">
            <a:avLst/>
          </a:prstGeom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52582" y="4912102"/>
            <a:ext cx="782279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Интерактивная панель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Цветные  фигуры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».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Позволяет выполнять  процедуры   психологического воздействия и коррекции:                                                                                                                                   -   фиксирование и управление вниманием ребенка, поддержание у него интереса и познавательной активности;                              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- развитие воображения и творческих способностей у детей.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4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2452"/>
          <a:stretch/>
        </p:blipFill>
        <p:spPr>
          <a:xfrm rot="5400000">
            <a:off x="724402" y="155387"/>
            <a:ext cx="4040118" cy="36853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r="14972"/>
          <a:stretch>
            <a:fillRect/>
          </a:stretch>
        </p:blipFill>
        <p:spPr>
          <a:xfrm rot="5400000">
            <a:off x="6638241" y="95067"/>
            <a:ext cx="4050931" cy="3860798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892800" y="4158336"/>
            <a:ext cx="62992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Панно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Кривое зеркало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Times New Roman" pitchFamily="18" charset="0"/>
              </a:rPr>
              <a:t>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оздаёт бодрое, оптимистичное настроение;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развивает мимику и пантомимику;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развивает умение выражать различные эмоциональные  состояния;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снижает нервно-психическое и эмоциональное напряжение;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способствует развитию зрительного сосредоточения.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015" y="6049108"/>
            <a:ext cx="11057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это позволяет нам развивать у наших обучающихся универсальные учебные действия (познавательные, регулятивные и личностные).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3002" y="4050932"/>
            <a:ext cx="562888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Воздушно-пузырьковая колонна.</a:t>
            </a:r>
            <a:endParaRPr kumimoji="0" lang="ru-RU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азвивает зрительное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восприятие, концентрацию внимания,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формирует фиксацию взора,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эмоциональному расслаблению;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вибрация колонны способствует развитию тактильных ощущений.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46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508" y="0"/>
            <a:ext cx="91140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«Внедрение инновационной инклюзивной образовательной технологии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«Профориентационная настольная игра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ПрофХ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 и психолог в своей работе использует такую технологию, как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профориентационная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настольная игра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ПрофХ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развития образовательных технологий»  при поддержке Фонда президентских грантов пригласил  к участию специалистов  нашей школы (педагога – психолога и социального педагога) во всероссийском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ориентированном проекте «Внедрение инновационной инклюзивной образовательной технологии «Профориентационная настольная игра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3" name="Рисунок 2" descr="C:\Users\1\AppData\Local\Temp\Temp1_09-02-2024_13-08-52.zip\IMG_20240209_130409.jpg"/>
          <p:cNvPicPr/>
          <p:nvPr/>
        </p:nvPicPr>
        <p:blipFill>
          <a:blip r:embed="rId2" cstate="print"/>
          <a:srcRect l="15932" t="1603" r="12492" b="4916"/>
          <a:stretch>
            <a:fillRect/>
          </a:stretch>
        </p:blipFill>
        <p:spPr bwMode="auto">
          <a:xfrm>
            <a:off x="0" y="2862322"/>
            <a:ext cx="3926721" cy="406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1\AppData\Local\Temp\Temp1_09-02-2024_13-08-52.zip\IMG_20240209_130639.jpg"/>
          <p:cNvPicPr/>
          <p:nvPr/>
        </p:nvPicPr>
        <p:blipFill>
          <a:blip r:embed="rId3" cstate="print"/>
          <a:srcRect l="4118" t="5164" r="13346"/>
          <a:stretch>
            <a:fillRect/>
          </a:stretch>
        </p:blipFill>
        <p:spPr bwMode="auto">
          <a:xfrm>
            <a:off x="7361382" y="2862322"/>
            <a:ext cx="4830618" cy="3995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6721" y="3246451"/>
            <a:ext cx="34346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Пройдя  обучение по применению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с детьми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ограниченными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здоровья ( с нарушением слуха), в  рамках реализации данного проекта мы  получили  в дар адаптивные версии настольной игры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340841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395" y="184273"/>
            <a:ext cx="9938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игры обучающиеся расширяют свои знания о профессиях, учебных заведениях, где могут получать ту или иную профессию.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C:\Users\1\Desktop\Проф мои\IMG_20230202_0814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860" y="1481839"/>
            <a:ext cx="4916775" cy="5173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179100" y="2233534"/>
            <a:ext cx="5793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Настольная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- это инновационная инклюзивная технология активизации профессионального самоопределения детей и подростков. 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Она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сочетает в себе познавательный и досуговый компоненты и позволяет развивать у подростков важные для будущей трудовой деятельности коммуникативные навыки, навыки целеполагания, системного мышления, аналитические и творческие способности, а также способствует повышению мотивации к труду и саморазвитию. </a:t>
            </a:r>
          </a:p>
        </p:txBody>
      </p:sp>
    </p:spTree>
    <p:extLst>
      <p:ext uri="{BB962C8B-B14F-4D97-AF65-F5344CB8AC3E}">
        <p14:creationId xmlns:p14="http://schemas.microsoft.com/office/powerpoint/2010/main" val="889567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Desktop\Проф мои\IMG_20230202_081606.jpg"/>
          <p:cNvPicPr/>
          <p:nvPr/>
        </p:nvPicPr>
        <p:blipFill>
          <a:blip r:embed="rId2" cstate="print"/>
          <a:srcRect l="6285" t="12952" r="17714" b="9143"/>
          <a:stretch>
            <a:fillRect/>
          </a:stretch>
        </p:blipFill>
        <p:spPr bwMode="auto">
          <a:xfrm>
            <a:off x="120708" y="126116"/>
            <a:ext cx="5661256" cy="535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1\Desktop\Проф мои\IMG_20230202_1018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745" y="126116"/>
            <a:ext cx="6098379" cy="535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1809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" r="10101"/>
          <a:stretch/>
        </p:blipFill>
        <p:spPr>
          <a:xfrm>
            <a:off x="147774" y="2790227"/>
            <a:ext cx="7481453" cy="3888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773" y="0"/>
            <a:ext cx="11656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плана работы постоянно действующего семинара для педагогов и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 дефектологических знаний для родителей.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4" b="24364"/>
          <a:stretch/>
        </p:blipFill>
        <p:spPr>
          <a:xfrm>
            <a:off x="7629227" y="707886"/>
            <a:ext cx="4523055" cy="370378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7773" y="805067"/>
            <a:ext cx="7361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дефектологического просвещения и повышения профессиональной компетенции педагогов проводятся </a:t>
            </a:r>
            <a:r>
              <a:rPr lang="ru-RU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практико-ориентированные семинары для молодых специалистов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школы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1674" y="4599709"/>
            <a:ext cx="3805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Проводилась встреча с родителями первоклассников, где мы познакомили родителей с аппаратурой и тем оборудованием, с которыми мы работаем.</a:t>
            </a:r>
          </a:p>
        </p:txBody>
      </p:sp>
    </p:spTree>
    <p:extLst>
      <p:ext uri="{BB962C8B-B14F-4D97-AF65-F5344CB8AC3E}">
        <p14:creationId xmlns:p14="http://schemas.microsoft.com/office/powerpoint/2010/main" val="3436432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9" r="10949"/>
          <a:stretch/>
        </p:blipFill>
        <p:spPr>
          <a:xfrm>
            <a:off x="92129" y="3050741"/>
            <a:ext cx="5883564" cy="37278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t="15524" r="4142"/>
          <a:stretch/>
        </p:blipFill>
        <p:spPr>
          <a:xfrm>
            <a:off x="6487894" y="129892"/>
            <a:ext cx="5565561" cy="31344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129" y="129892"/>
            <a:ext cx="63086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деятельности ШДР (школы дефектологических знаний для родителей), в целях дефектологического просвещения родителей по основным направлениям   коррекционно-развивающего сопровождения обучающихся с нарушенным слухом, </a:t>
            </a:r>
            <a:r>
              <a:rPr lang="ru-RU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практико-ориентированные семинары для родителей.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400800" y="4099065"/>
            <a:ext cx="50522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Проводилась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родителями первоклассников, где мы познакомили родителей с аппаратурой и тем оборудованием, с которыми мы работаем.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69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888" y="2001716"/>
            <a:ext cx="92339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Внедрение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образовательных инновационных технологий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детей с нарушенным слухом позволяет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систему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психолого-педагогического сопровождения обучающихся с учетом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индивидуальных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в развитии.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1" y="4462753"/>
            <a:ext cx="3193663" cy="2395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637" y="4025515"/>
            <a:ext cx="2124364" cy="28324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27041" y="337851"/>
            <a:ext cx="2702809" cy="2027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873" cy="24291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205" y="4293181"/>
            <a:ext cx="1923614" cy="25648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221" y="49716"/>
            <a:ext cx="3022852" cy="201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94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0"/>
            <a:ext cx="7093527" cy="5686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0727" y="5606473"/>
            <a:ext cx="7527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909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710</TotalTime>
  <Words>1501</Words>
  <Application>Microsoft Office PowerPoint</Application>
  <PresentationFormat>Широкоэкранный</PresentationFormat>
  <Paragraphs>86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Arial Unicode MS</vt:lpstr>
      <vt:lpstr>Calibri</vt:lpstr>
      <vt:lpstr>SymbolMT</vt:lpstr>
      <vt:lpstr>Times New Roman</vt:lpstr>
      <vt:lpstr>Trebuchet MS</vt:lpstr>
      <vt:lpstr>Wingdings 3</vt:lpstr>
      <vt:lpstr>Аспект</vt:lpstr>
      <vt:lpstr>“Применение инновационных образовательных технологий с целью совершенствования системы психолого-педагогического сопровождения обучающихся с нарушенным слухом”.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использования узкими специалистами современных технологий в школе-интернате №2 для слабослышащих и глухих обучающихся. </dc:title>
  <dc:creator>Magicscreen</dc:creator>
  <cp:lastModifiedBy>Magicscreen</cp:lastModifiedBy>
  <cp:revision>57</cp:revision>
  <dcterms:created xsi:type="dcterms:W3CDTF">2024-02-07T06:28:02Z</dcterms:created>
  <dcterms:modified xsi:type="dcterms:W3CDTF">2024-02-15T06:45:31Z</dcterms:modified>
</cp:coreProperties>
</file>